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FF"/>
    <a:srgbClr val="008000"/>
    <a:srgbClr val="FF0066"/>
    <a:srgbClr val="FF3300"/>
    <a:srgbClr val="0000FF"/>
    <a:srgbClr val="CC0000"/>
    <a:srgbClr val="933C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406" y="77"/>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670E32D-0475-471C-B94B-2ECEC112BD2B}" type="datetimeFigureOut">
              <a:rPr lang="en-GB" smtClean="0"/>
              <a:t>27/08/2026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7D8208-D3F6-4F6A-A1D5-D739F0747ED3}" type="slidenum">
              <a:rPr lang="en-GB" smtClean="0"/>
              <a:t>‹#›</a:t>
            </a:fld>
            <a:endParaRPr lang="en-GB"/>
          </a:p>
        </p:txBody>
      </p:sp>
    </p:spTree>
    <p:extLst>
      <p:ext uri="{BB962C8B-B14F-4D97-AF65-F5344CB8AC3E}">
        <p14:creationId xmlns:p14="http://schemas.microsoft.com/office/powerpoint/2010/main" val="3030081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670E32D-0475-471C-B94B-2ECEC112BD2B}" type="datetimeFigureOut">
              <a:rPr lang="en-GB" smtClean="0"/>
              <a:t>27/08/2026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7D8208-D3F6-4F6A-A1D5-D739F0747ED3}" type="slidenum">
              <a:rPr lang="en-GB" smtClean="0"/>
              <a:t>‹#›</a:t>
            </a:fld>
            <a:endParaRPr lang="en-GB"/>
          </a:p>
        </p:txBody>
      </p:sp>
    </p:spTree>
    <p:extLst>
      <p:ext uri="{BB962C8B-B14F-4D97-AF65-F5344CB8AC3E}">
        <p14:creationId xmlns:p14="http://schemas.microsoft.com/office/powerpoint/2010/main" val="2820874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70E32D-0475-471C-B94B-2ECEC112BD2B}" type="datetimeFigureOut">
              <a:rPr lang="en-GB" smtClean="0"/>
              <a:t>27/08/2026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7D8208-D3F6-4F6A-A1D5-D739F0747ED3}" type="slidenum">
              <a:rPr lang="en-GB" smtClean="0"/>
              <a:t>‹#›</a:t>
            </a:fld>
            <a:endParaRPr lang="en-GB"/>
          </a:p>
        </p:txBody>
      </p:sp>
    </p:spTree>
    <p:extLst>
      <p:ext uri="{BB962C8B-B14F-4D97-AF65-F5344CB8AC3E}">
        <p14:creationId xmlns:p14="http://schemas.microsoft.com/office/powerpoint/2010/main" val="2939127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670E32D-0475-471C-B94B-2ECEC112BD2B}" type="datetimeFigureOut">
              <a:rPr lang="en-GB" smtClean="0"/>
              <a:t>27/08/2026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7D8208-D3F6-4F6A-A1D5-D739F0747ED3}" type="slidenum">
              <a:rPr lang="en-GB" smtClean="0"/>
              <a:t>‹#›</a:t>
            </a:fld>
            <a:endParaRPr lang="en-GB"/>
          </a:p>
        </p:txBody>
      </p:sp>
    </p:spTree>
    <p:extLst>
      <p:ext uri="{BB962C8B-B14F-4D97-AF65-F5344CB8AC3E}">
        <p14:creationId xmlns:p14="http://schemas.microsoft.com/office/powerpoint/2010/main" val="721232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670E32D-0475-471C-B94B-2ECEC112BD2B}" type="datetimeFigureOut">
              <a:rPr lang="en-GB" smtClean="0"/>
              <a:t>27/08/2026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A7D8208-D3F6-4F6A-A1D5-D739F0747ED3}" type="slidenum">
              <a:rPr lang="en-GB" smtClean="0"/>
              <a:t>‹#›</a:t>
            </a:fld>
            <a:endParaRPr lang="en-GB"/>
          </a:p>
        </p:txBody>
      </p:sp>
    </p:spTree>
    <p:extLst>
      <p:ext uri="{BB962C8B-B14F-4D97-AF65-F5344CB8AC3E}">
        <p14:creationId xmlns:p14="http://schemas.microsoft.com/office/powerpoint/2010/main" val="42173809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670E32D-0475-471C-B94B-2ECEC112BD2B}" type="datetimeFigureOut">
              <a:rPr lang="en-GB" smtClean="0"/>
              <a:t>27/08/2026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A7D8208-D3F6-4F6A-A1D5-D739F0747ED3}" type="slidenum">
              <a:rPr lang="en-GB" smtClean="0"/>
              <a:t>‹#›</a:t>
            </a:fld>
            <a:endParaRPr lang="en-GB"/>
          </a:p>
        </p:txBody>
      </p:sp>
    </p:spTree>
    <p:extLst>
      <p:ext uri="{BB962C8B-B14F-4D97-AF65-F5344CB8AC3E}">
        <p14:creationId xmlns:p14="http://schemas.microsoft.com/office/powerpoint/2010/main" val="41941540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70E32D-0475-471C-B94B-2ECEC112BD2B}" type="datetimeFigureOut">
              <a:rPr lang="en-GB" smtClean="0"/>
              <a:t>27/08/2026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A7D8208-D3F6-4F6A-A1D5-D739F0747ED3}" type="slidenum">
              <a:rPr lang="en-GB" smtClean="0"/>
              <a:t>‹#›</a:t>
            </a:fld>
            <a:endParaRPr lang="en-GB"/>
          </a:p>
        </p:txBody>
      </p:sp>
    </p:spTree>
    <p:extLst>
      <p:ext uri="{BB962C8B-B14F-4D97-AF65-F5344CB8AC3E}">
        <p14:creationId xmlns:p14="http://schemas.microsoft.com/office/powerpoint/2010/main" val="983242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70E32D-0475-471C-B94B-2ECEC112BD2B}" type="datetimeFigureOut">
              <a:rPr lang="en-GB" smtClean="0"/>
              <a:t>27/08/2026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7D8208-D3F6-4F6A-A1D5-D739F0747ED3}" type="slidenum">
              <a:rPr lang="en-GB" smtClean="0"/>
              <a:t>‹#›</a:t>
            </a:fld>
            <a:endParaRPr lang="en-GB"/>
          </a:p>
        </p:txBody>
      </p:sp>
    </p:spTree>
    <p:extLst>
      <p:ext uri="{BB962C8B-B14F-4D97-AF65-F5344CB8AC3E}">
        <p14:creationId xmlns:p14="http://schemas.microsoft.com/office/powerpoint/2010/main" val="4006317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70E32D-0475-471C-B94B-2ECEC112BD2B}" type="datetimeFigureOut">
              <a:rPr lang="en-GB" smtClean="0"/>
              <a:t>27/08/2026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7D8208-D3F6-4F6A-A1D5-D739F0747ED3}" type="slidenum">
              <a:rPr lang="en-GB" smtClean="0"/>
              <a:t>‹#›</a:t>
            </a:fld>
            <a:endParaRPr lang="en-GB"/>
          </a:p>
        </p:txBody>
      </p:sp>
    </p:spTree>
    <p:extLst>
      <p:ext uri="{BB962C8B-B14F-4D97-AF65-F5344CB8AC3E}">
        <p14:creationId xmlns:p14="http://schemas.microsoft.com/office/powerpoint/2010/main" val="1428938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670E32D-0475-471C-B94B-2ECEC112BD2B}" type="datetimeFigureOut">
              <a:rPr lang="en-GB" smtClean="0"/>
              <a:t>27/08/2026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7D8208-D3F6-4F6A-A1D5-D739F0747ED3}" type="slidenum">
              <a:rPr lang="en-GB" smtClean="0"/>
              <a:t>‹#›</a:t>
            </a:fld>
            <a:endParaRPr lang="en-GB"/>
          </a:p>
        </p:txBody>
      </p:sp>
    </p:spTree>
    <p:extLst>
      <p:ext uri="{BB962C8B-B14F-4D97-AF65-F5344CB8AC3E}">
        <p14:creationId xmlns:p14="http://schemas.microsoft.com/office/powerpoint/2010/main" val="2210827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670E32D-0475-471C-B94B-2ECEC112BD2B}" type="datetimeFigureOut">
              <a:rPr lang="en-GB" smtClean="0"/>
              <a:t>27/08/2026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7D8208-D3F6-4F6A-A1D5-D739F0747ED3}" type="slidenum">
              <a:rPr lang="en-GB" smtClean="0"/>
              <a:t>‹#›</a:t>
            </a:fld>
            <a:endParaRPr lang="en-GB"/>
          </a:p>
        </p:txBody>
      </p:sp>
    </p:spTree>
    <p:extLst>
      <p:ext uri="{BB962C8B-B14F-4D97-AF65-F5344CB8AC3E}">
        <p14:creationId xmlns:p14="http://schemas.microsoft.com/office/powerpoint/2010/main" val="2119353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70E32D-0475-471C-B94B-2ECEC112BD2B}" type="datetimeFigureOut">
              <a:rPr lang="en-GB" smtClean="0"/>
              <a:t>27/08/2026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7D8208-D3F6-4F6A-A1D5-D739F0747ED3}" type="slidenum">
              <a:rPr lang="en-GB" smtClean="0"/>
              <a:t>‹#›</a:t>
            </a:fld>
            <a:endParaRPr lang="en-GB"/>
          </a:p>
        </p:txBody>
      </p:sp>
    </p:spTree>
    <p:extLst>
      <p:ext uri="{BB962C8B-B14F-4D97-AF65-F5344CB8AC3E}">
        <p14:creationId xmlns:p14="http://schemas.microsoft.com/office/powerpoint/2010/main" val="14336686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google.co.uk/url?sa=i&amp;rct=j&amp;q=&amp;esrc=s&amp;source=images&amp;cd=&amp;cad=rja&amp;uact=8&amp;ved=2ahUKEwis4ZWSup_dAhXMIsAKHX0BBO8QjRx6BAgBEAU&amp;url=https://www.vectorstock.com/royalty-free-vector/circle-of-happy-children-vector-473280&amp;psig=AOvVaw0iYsZoEGPazu4N9IYoBNw8&amp;ust=1536085350753620" TargetMode="External"/><Relationship Id="rId3" Type="http://schemas.openxmlformats.org/officeDocument/2006/relationships/image" Target="../media/image2.wmf"/><Relationship Id="rId7" Type="http://schemas.openxmlformats.org/officeDocument/2006/relationships/hyperlink" Target="http://www.google.co.uk/url?sa=i&amp;rct=j&amp;q=&amp;esrc=s&amp;source=images&amp;cd=&amp;cad=rja&amp;uact=8&amp;ved=2ahUKEwjc0q2Lup_dAhXkDsAKHSLSDa4QjRx6BAgBEAU&amp;url=http://www.nafpaktia.com/group/children-holding-hands-cartoon/&amp;psig=AOvVaw0iYsZoEGPazu4N9IYoBNw8&amp;ust=1536085350753620" TargetMode="External"/><Relationship Id="rId2" Type="http://schemas.openxmlformats.org/officeDocument/2006/relationships/image" Target="../media/image1.wmf"/><Relationship Id="rId1" Type="http://schemas.openxmlformats.org/officeDocument/2006/relationships/slideLayout" Target="../slideLayouts/slideLayout7.xml"/><Relationship Id="rId6" Type="http://schemas.openxmlformats.org/officeDocument/2006/relationships/hyperlink" Target="http://www.google.co.uk/url?sa=i&amp;rct=j&amp;q=&amp;esrc=s&amp;source=images&amp;cd=&amp;cad=rja&amp;uact=8&amp;ved=2ahUKEwi2p9uBup_dAhUQbcAKHZehCuYQjRx6BAgBEAU&amp;url=http://www.nafpaktia.com/group/children-holding-hands-cartoon/&amp;psig=AOvVaw0iYsZoEGPazu4N9IYoBNw8&amp;ust=1536085350753620" TargetMode="External"/><Relationship Id="rId5" Type="http://schemas.openxmlformats.org/officeDocument/2006/relationships/image" Target="../media/image4.png"/><Relationship Id="rId4" Type="http://schemas.openxmlformats.org/officeDocument/2006/relationships/image" Target="../media/image3.wmf"/><Relationship Id="rId9"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image" Target="../media/image2.wmf"/><Relationship Id="rId1" Type="http://schemas.openxmlformats.org/officeDocument/2006/relationships/slideLayout" Target="../slideLayouts/slideLayout7.xml"/><Relationship Id="rId4" Type="http://schemas.openxmlformats.org/officeDocument/2006/relationships/image" Target="../media/image3.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C:\Program Files\Microsoft Office\MEDIA\CAGCAT10\j021266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84848" y="5695285"/>
            <a:ext cx="992786" cy="100908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C:\Program Files\Microsoft Office\MEDIA\CAGCAT10\j0298897.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843" y="22651"/>
            <a:ext cx="1029337" cy="89910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Program Files\Microsoft Office\MEDIA\CAGCAT10\j021266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70327" y="-3973"/>
            <a:ext cx="992786" cy="1009086"/>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5" descr="C:\Program Files\Microsoft Office\MEDIA\CAGCAT10\j0305493.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350" y="5959972"/>
            <a:ext cx="858449" cy="70453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640761" y="1628800"/>
            <a:ext cx="3637534" cy="677108"/>
          </a:xfrm>
          <a:prstGeom prst="rect">
            <a:avLst/>
          </a:prstGeom>
          <a:noFill/>
        </p:spPr>
        <p:txBody>
          <a:bodyPr wrap="none" lIns="91440" tIns="45720" rIns="91440" bIns="45720">
            <a:spAutoFit/>
          </a:bodyPr>
          <a:lstStyle/>
          <a:p>
            <a:pPr algn="ctr"/>
            <a:r>
              <a:rPr lang="en-US" sz="3800" b="1" dirty="0" err="1">
                <a:ln w="17780" cmpd="sng">
                  <a:solidFill>
                    <a:srgbClr val="008000"/>
                  </a:solidFill>
                  <a:prstDash val="solid"/>
                  <a:miter lim="800000"/>
                </a:ln>
                <a:solidFill>
                  <a:srgbClr val="92D050"/>
                </a:solidFill>
                <a:effectLst>
                  <a:glow rad="63500">
                    <a:schemeClr val="accent3">
                      <a:satMod val="175000"/>
                      <a:alpha val="40000"/>
                    </a:schemeClr>
                  </a:glow>
                  <a:outerShdw blurRad="50800" algn="tl" rotWithShape="0">
                    <a:srgbClr val="000000"/>
                  </a:outerShdw>
                </a:effectLst>
                <a:latin typeface="Kristen ITC" panose="03050502040202030202" pitchFamily="66" charset="0"/>
              </a:rPr>
              <a:t>Marvellous</a:t>
            </a:r>
            <a:r>
              <a:rPr lang="en-US" sz="3800" b="1" dirty="0">
                <a:ln w="17780" cmpd="sng">
                  <a:solidFill>
                    <a:srgbClr val="008000"/>
                  </a:solidFill>
                  <a:prstDash val="solid"/>
                  <a:miter lim="800000"/>
                </a:ln>
                <a:solidFill>
                  <a:srgbClr val="92D050"/>
                </a:solidFill>
                <a:effectLst>
                  <a:glow rad="63500">
                    <a:schemeClr val="accent3">
                      <a:satMod val="175000"/>
                      <a:alpha val="40000"/>
                    </a:schemeClr>
                  </a:glow>
                  <a:outerShdw blurRad="50800" algn="tl" rotWithShape="0">
                    <a:srgbClr val="000000"/>
                  </a:outerShdw>
                </a:effectLst>
                <a:latin typeface="Kristen ITC" panose="03050502040202030202" pitchFamily="66" charset="0"/>
              </a:rPr>
              <a:t> me</a:t>
            </a:r>
          </a:p>
        </p:txBody>
      </p:sp>
      <p:sp>
        <p:nvSpPr>
          <p:cNvPr id="6" name="TextBox 5"/>
          <p:cNvSpPr txBox="1"/>
          <p:nvPr/>
        </p:nvSpPr>
        <p:spPr>
          <a:xfrm>
            <a:off x="5625396" y="5160094"/>
            <a:ext cx="3744416" cy="800219"/>
          </a:xfrm>
          <a:prstGeom prst="rect">
            <a:avLst/>
          </a:prstGeom>
          <a:noFill/>
        </p:spPr>
        <p:txBody>
          <a:bodyPr wrap="square" rtlCol="0">
            <a:spAutoFit/>
          </a:bodyPr>
          <a:lstStyle/>
          <a:p>
            <a:pPr algn="ctr"/>
            <a:r>
              <a:rPr lang="en-GB" sz="2800" dirty="0">
                <a:solidFill>
                  <a:srgbClr val="FF0066"/>
                </a:solidFill>
                <a:latin typeface="Kristen ITC" panose="03050502040202030202" pitchFamily="66" charset="0"/>
              </a:rPr>
              <a:t>Nursery</a:t>
            </a:r>
            <a:endParaRPr lang="en-GB" dirty="0">
              <a:solidFill>
                <a:srgbClr val="FF0066"/>
              </a:solidFill>
              <a:latin typeface="Kristen ITC" panose="03050502040202030202" pitchFamily="66" charset="0"/>
            </a:endParaRPr>
          </a:p>
          <a:p>
            <a:pPr algn="ctr"/>
            <a:r>
              <a:rPr lang="en-GB" dirty="0">
                <a:solidFill>
                  <a:srgbClr val="FF0066"/>
                </a:solidFill>
                <a:latin typeface="Kristen ITC" panose="03050502040202030202" pitchFamily="66" charset="0"/>
              </a:rPr>
              <a:t>Autumn term</a:t>
            </a:r>
          </a:p>
        </p:txBody>
      </p:sp>
      <p:sp>
        <p:nvSpPr>
          <p:cNvPr id="5" name="Rectangle 4"/>
          <p:cNvSpPr/>
          <p:nvPr/>
        </p:nvSpPr>
        <p:spPr>
          <a:xfrm>
            <a:off x="560511" y="425470"/>
            <a:ext cx="3797041" cy="6432530"/>
          </a:xfrm>
          <a:prstGeom prst="rect">
            <a:avLst/>
          </a:prstGeom>
        </p:spPr>
        <p:txBody>
          <a:bodyPr wrap="square">
            <a:spAutoFit/>
          </a:bodyPr>
          <a:lstStyle/>
          <a:p>
            <a:r>
              <a:rPr lang="en-GB" sz="1600" u="sng" dirty="0">
                <a:latin typeface="Comic Sans MS" panose="030F0702030302020204" pitchFamily="66" charset="0"/>
              </a:rPr>
              <a:t>Other information</a:t>
            </a:r>
            <a:endParaRPr lang="en-GB" sz="1600" dirty="0">
              <a:latin typeface="Comic Sans MS" panose="030F0702030302020204" pitchFamily="66" charset="0"/>
            </a:endParaRPr>
          </a:p>
          <a:p>
            <a:r>
              <a:rPr lang="en-GB" sz="1100" dirty="0">
                <a:latin typeface="Comic Sans MS" panose="030F0702030302020204" pitchFamily="66" charset="0"/>
              </a:rPr>
              <a:t>This half  term our topic  will be “All about me”. The children will be making new friends, learning to play alongside one another, sharing their likes and dislikes, learning new songs and stories and exploring their new Nursery environment. After the half term break Nursery will start a new “out of this world” topic before heading into some festive fun.</a:t>
            </a:r>
          </a:p>
          <a:p>
            <a:endParaRPr lang="en-GB" sz="1100" dirty="0">
              <a:latin typeface="Comic Sans MS" panose="030F0702030302020204" pitchFamily="66" charset="0"/>
            </a:endParaRPr>
          </a:p>
          <a:p>
            <a:r>
              <a:rPr lang="en-GB" sz="1100" dirty="0">
                <a:latin typeface="Comic Sans MS" panose="030F0702030302020204" pitchFamily="66" charset="0"/>
              </a:rPr>
              <a:t>We are always collecting cardboard boxes, cardboard tubes, bottle tops etc. for our workshop area. If you have any spare at home, we would love you to bring in.</a:t>
            </a:r>
          </a:p>
          <a:p>
            <a:r>
              <a:rPr lang="en-GB" sz="1100" dirty="0">
                <a:latin typeface="Comic Sans MS" panose="030F0702030302020204" pitchFamily="66" charset="0"/>
              </a:rPr>
              <a:t> </a:t>
            </a:r>
          </a:p>
          <a:p>
            <a:r>
              <a:rPr lang="en-GB" sz="1100" dirty="0">
                <a:latin typeface="Comic Sans MS" panose="030F0702030302020204" pitchFamily="66" charset="0"/>
              </a:rPr>
              <a:t>We frequently offer baking and creative activities for the children to take part in. So that we can continue to offer these activities, </a:t>
            </a:r>
            <a:r>
              <a:rPr lang="en-GB" sz="1100" b="1" dirty="0">
                <a:solidFill>
                  <a:srgbClr val="FF0000"/>
                </a:solidFill>
                <a:latin typeface="Comic Sans MS" panose="030F0702030302020204" pitchFamily="66" charset="0"/>
              </a:rPr>
              <a:t>we ask a small contribution of £3.00 per child, per term, to cover the cost of ingredients and resources.</a:t>
            </a:r>
          </a:p>
          <a:p>
            <a:endParaRPr lang="en-GB" sz="1100" dirty="0">
              <a:latin typeface="Comic Sans MS" panose="030F0702030302020204" pitchFamily="66" charset="0"/>
            </a:endParaRPr>
          </a:p>
          <a:p>
            <a:r>
              <a:rPr lang="en-GB" sz="1100" dirty="0">
                <a:latin typeface="Comic Sans MS" panose="030F0702030302020204" pitchFamily="66" charset="0"/>
              </a:rPr>
              <a:t>Your child will have plentiful opportunities to play outdoors therefore. </a:t>
            </a:r>
            <a:r>
              <a:rPr lang="en-GB" sz="1100" b="1" dirty="0">
                <a:solidFill>
                  <a:srgbClr val="FF0000"/>
                </a:solidFill>
                <a:latin typeface="Comic Sans MS" panose="030F0702030302020204" pitchFamily="66" charset="0"/>
              </a:rPr>
              <a:t>we advise that your child has a pair of wellington boots in school so they can access the outdoor area on rainy days</a:t>
            </a:r>
            <a:r>
              <a:rPr lang="en-GB" sz="1100" dirty="0">
                <a:latin typeface="Comic Sans MS" panose="030F0702030302020204" pitchFamily="66" charset="0"/>
              </a:rPr>
              <a:t>. A spare change of clothes is always handy to have in school in case your child gets extra messy! Children can bring in their own water bottles.</a:t>
            </a:r>
          </a:p>
          <a:p>
            <a:endParaRPr lang="en-GB" sz="1100" dirty="0">
              <a:latin typeface="Comic Sans MS" panose="030F0702030302020204" pitchFamily="66" charset="0"/>
            </a:endParaRPr>
          </a:p>
          <a:p>
            <a:r>
              <a:rPr lang="en-GB" sz="1100" dirty="0">
                <a:latin typeface="Comic Sans MS" panose="030F0702030302020204" pitchFamily="66" charset="0"/>
              </a:rPr>
              <a:t>We ask that toys from home are not brought into School and that all clothes and water bottles are named.</a:t>
            </a:r>
          </a:p>
          <a:p>
            <a:r>
              <a:rPr lang="en-GB" sz="1100" dirty="0">
                <a:latin typeface="Comic Sans MS" panose="030F0702030302020204" pitchFamily="66" charset="0"/>
              </a:rPr>
              <a:t> </a:t>
            </a:r>
          </a:p>
          <a:p>
            <a:r>
              <a:rPr lang="en-GB" sz="1100" dirty="0">
                <a:latin typeface="Comic Sans MS" panose="030F0702030302020204" pitchFamily="66" charset="0"/>
              </a:rPr>
              <a:t>If you have any questions or comments, please do not hesitate to speak to a member of EYFS staff.</a:t>
            </a:r>
          </a:p>
          <a:p>
            <a:endParaRPr lang="en-GB" sz="1100" dirty="0">
              <a:latin typeface="Comic Sans MS" panose="030F0702030302020204" pitchFamily="66" charset="0"/>
            </a:endParaRPr>
          </a:p>
          <a:p>
            <a:r>
              <a:rPr lang="en-GB" sz="1100" dirty="0">
                <a:latin typeface="Comic Sans MS" panose="030F0702030302020204" pitchFamily="66" charset="0"/>
              </a:rPr>
              <a:t>Many Thanks,</a:t>
            </a:r>
          </a:p>
          <a:p>
            <a:r>
              <a:rPr lang="en-GB" sz="1100" dirty="0">
                <a:latin typeface="Comic Sans MS" panose="030F0702030302020204" pitchFamily="66" charset="0"/>
              </a:rPr>
              <a:t>Miss Wilmshurst and Mrs Reilly</a:t>
            </a:r>
          </a:p>
          <a:p>
            <a:r>
              <a:rPr lang="en-GB" sz="1100" dirty="0">
                <a:latin typeface="Comic Sans MS" panose="030F0702030302020204" pitchFamily="66" charset="0"/>
              </a:rPr>
              <a:t>Early Years Class Teachers</a:t>
            </a:r>
          </a:p>
        </p:txBody>
      </p:sp>
      <p:sp>
        <p:nvSpPr>
          <p:cNvPr id="8" name="Rectangle 7"/>
          <p:cNvSpPr/>
          <p:nvPr/>
        </p:nvSpPr>
        <p:spPr>
          <a:xfrm>
            <a:off x="5625396" y="712726"/>
            <a:ext cx="2643736" cy="584775"/>
          </a:xfrm>
          <a:prstGeom prst="rect">
            <a:avLst/>
          </a:prstGeom>
        </p:spPr>
        <p:txBody>
          <a:bodyPr wrap="square">
            <a:spAutoFit/>
          </a:bodyPr>
          <a:lstStyle/>
          <a:p>
            <a:r>
              <a:rPr lang="en-GB" sz="1600" dirty="0">
                <a:latin typeface="Comic Sans MS" panose="030F0702030302020204" pitchFamily="66" charset="0"/>
              </a:rPr>
              <a:t>Walbottle Village Primary School</a:t>
            </a:r>
          </a:p>
        </p:txBody>
      </p:sp>
      <p:pic>
        <p:nvPicPr>
          <p:cNvPr id="1028" name="Picture 1" descr="image001"/>
          <p:cNvPicPr>
            <a:picLocks noChangeAspect="1" noChangeArrowheads="1"/>
          </p:cNvPicPr>
          <p:nvPr/>
        </p:nvPicPr>
        <p:blipFill rotWithShape="1">
          <a:blip r:embed="rId5">
            <a:extLst>
              <a:ext uri="{28A0092B-C50C-407E-A947-70E740481C1C}">
                <a14:useLocalDpi xmlns:a14="http://schemas.microsoft.com/office/drawing/2010/main" val="0"/>
              </a:ext>
            </a:extLst>
          </a:blip>
          <a:srcRect l="80061" b="67159"/>
          <a:stretch/>
        </p:blipFill>
        <p:spPr bwMode="auto">
          <a:xfrm>
            <a:off x="8382165" y="712726"/>
            <a:ext cx="853530" cy="697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6" descr="C:\Program Files\Microsoft Office\MEDIA\CAGCAT10\j0298897.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42884" y="0"/>
            <a:ext cx="1029337" cy="89910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C:\Program Files\Microsoft Office\MEDIA\CAGCAT10\j0298897.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21026" y="5805264"/>
            <a:ext cx="1029337" cy="89910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descr="C:\Program Files\Microsoft Office\MEDIA\CAGCAT10\j0298897.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57003" y="5805264"/>
            <a:ext cx="1029337" cy="89910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5" descr="C:\Program Files\Microsoft Office\MEDIA\CAGCAT10\j0305493.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19772" y="9248"/>
            <a:ext cx="858449" cy="704535"/>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Image result for circle of cartoon children">
            <a:hlinkClick r:id="rId6"/>
          </p:cNvPr>
          <p:cNvSpPr>
            <a:spLocks noChangeAspect="1" noChangeArrowheads="1"/>
          </p:cNvSpPr>
          <p:nvPr/>
        </p:nvSpPr>
        <p:spPr bwMode="auto">
          <a:xfrm>
            <a:off x="58738" y="-1608138"/>
            <a:ext cx="3276600"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Related image">
            <a:hlinkClick r:id="rId7"/>
          </p:cNvPr>
          <p:cNvSpPr>
            <a:spLocks noChangeAspect="1" noChangeArrowheads="1"/>
          </p:cNvSpPr>
          <p:nvPr/>
        </p:nvSpPr>
        <p:spPr bwMode="auto">
          <a:xfrm>
            <a:off x="211138" y="-1455738"/>
            <a:ext cx="3276600"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AutoShape 6" descr="Image result for circle of cartoon children">
            <a:hlinkClick r:id="rId8"/>
          </p:cNvPr>
          <p:cNvSpPr>
            <a:spLocks noChangeAspect="1" noChangeArrowheads="1"/>
          </p:cNvSpPr>
          <p:nvPr/>
        </p:nvSpPr>
        <p:spPr bwMode="auto">
          <a:xfrm>
            <a:off x="133211" y="-1733526"/>
            <a:ext cx="3295650"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0" descr="Cartoon with children standing in a circle Stock Vector - 25462185"/>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451085" y="2829393"/>
            <a:ext cx="2093037" cy="2160554"/>
          </a:xfrm>
          <a:prstGeom prst="rect">
            <a:avLst/>
          </a:prstGeom>
        </p:spPr>
      </p:pic>
    </p:spTree>
    <p:extLst>
      <p:ext uri="{BB962C8B-B14F-4D97-AF65-F5344CB8AC3E}">
        <p14:creationId xmlns:p14="http://schemas.microsoft.com/office/powerpoint/2010/main" val="18483118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Program Files\Microsoft Office\MEDIA\CAGCAT10\j0298897.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90032" y="109979"/>
            <a:ext cx="1029337" cy="89910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C:\Program Files\Microsoft Office\MEDIA\CAGCAT10\j0298897.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843" y="22651"/>
            <a:ext cx="1029337" cy="89910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C:\Program Files\Microsoft Office\MEDIA\CAGCAT10\j02126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4934" y="-32339"/>
            <a:ext cx="992786" cy="100908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Program Files\Microsoft Office\MEDIA\CAGCAT10\j02126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6583" y="5655421"/>
            <a:ext cx="992786" cy="100908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95757" y="432032"/>
            <a:ext cx="3744416" cy="6401753"/>
          </a:xfrm>
          <a:prstGeom prst="rect">
            <a:avLst/>
          </a:prstGeom>
        </p:spPr>
        <p:txBody>
          <a:bodyPr wrap="square">
            <a:spAutoFit/>
          </a:bodyPr>
          <a:lstStyle/>
          <a:p>
            <a:pPr algn="ctr"/>
            <a:endParaRPr lang="en-GB" sz="1300" b="1" dirty="0">
              <a:latin typeface="SassoonCRInfant" panose="00000400000000000000" pitchFamily="2" charset="0"/>
            </a:endParaRPr>
          </a:p>
          <a:p>
            <a:pPr algn="ctr"/>
            <a:r>
              <a:rPr lang="en-GB" sz="1100" b="1" dirty="0">
                <a:latin typeface="Comic Sans MS" panose="030F0702030302020204" pitchFamily="66" charset="0"/>
              </a:rPr>
              <a:t>Welcome to </a:t>
            </a:r>
            <a:r>
              <a:rPr lang="en-GB" sz="1100" b="1" dirty="0" err="1">
                <a:latin typeface="Comic Sans MS" panose="030F0702030302020204" pitchFamily="66" charset="0"/>
              </a:rPr>
              <a:t>Walbottle</a:t>
            </a:r>
            <a:r>
              <a:rPr lang="en-GB" sz="1100" b="1" dirty="0">
                <a:latin typeface="Comic Sans MS" panose="030F0702030302020204" pitchFamily="66" charset="0"/>
              </a:rPr>
              <a:t> Village Nursery. Read on to find out about what your child will be working towards during Autumn Term  </a:t>
            </a:r>
          </a:p>
          <a:p>
            <a:pPr algn="ctr"/>
            <a:endParaRPr lang="en-GB" sz="1100" b="1" dirty="0">
              <a:latin typeface="Comic Sans MS" panose="030F0702030302020204" pitchFamily="66" charset="0"/>
            </a:endParaRPr>
          </a:p>
          <a:p>
            <a:r>
              <a:rPr lang="en-GB" sz="1100" u="sng" dirty="0">
                <a:latin typeface="Comic Sans MS" panose="030F0702030302020204" pitchFamily="66" charset="0"/>
              </a:rPr>
              <a:t>Personal, Social &amp; Emotional Development</a:t>
            </a:r>
            <a:endParaRPr lang="en-GB" sz="1100" dirty="0">
              <a:latin typeface="Comic Sans MS" panose="030F0702030302020204" pitchFamily="66" charset="0"/>
            </a:endParaRPr>
          </a:p>
          <a:p>
            <a:r>
              <a:rPr lang="en-GB" sz="1100" dirty="0">
                <a:latin typeface="Comic Sans MS" panose="030F0702030302020204" pitchFamily="66" charset="0"/>
              </a:rPr>
              <a:t>-  This term we will be supporting our Nursery children to play alongside each other, sharing, taking turns and making friends.</a:t>
            </a:r>
          </a:p>
          <a:p>
            <a:r>
              <a:rPr lang="en-GB" sz="1100" dirty="0">
                <a:latin typeface="Comic Sans MS" panose="030F0702030302020204" pitchFamily="66" charset="0"/>
              </a:rPr>
              <a:t>- They will be learning how to select and use activities and resources with help.</a:t>
            </a:r>
          </a:p>
          <a:p>
            <a:r>
              <a:rPr lang="en-GB" sz="1100" dirty="0">
                <a:latin typeface="Comic Sans MS" panose="030F0702030302020204" pitchFamily="66" charset="0"/>
              </a:rPr>
              <a:t>- We will be supporting the children to follow the routines of the Nursery day and encouraging them to follow simple rules of the setting.</a:t>
            </a:r>
          </a:p>
          <a:p>
            <a:r>
              <a:rPr lang="en-GB" sz="1100" dirty="0">
                <a:latin typeface="Comic Sans MS" panose="030F0702030302020204" pitchFamily="66" charset="0"/>
              </a:rPr>
              <a:t>  </a:t>
            </a:r>
          </a:p>
          <a:p>
            <a:r>
              <a:rPr lang="en-GB" sz="1100" u="sng" dirty="0">
                <a:latin typeface="Comic Sans MS" panose="030F0702030302020204" pitchFamily="66" charset="0"/>
              </a:rPr>
              <a:t>Communication &amp; Language</a:t>
            </a:r>
            <a:endParaRPr lang="en-GB" sz="1100" dirty="0">
              <a:latin typeface="Comic Sans MS" panose="030F0702030302020204" pitchFamily="66" charset="0"/>
            </a:endParaRPr>
          </a:p>
          <a:p>
            <a:pPr marL="171450" indent="-171450">
              <a:buFontTx/>
              <a:buChar char="-"/>
            </a:pPr>
            <a:r>
              <a:rPr lang="en-GB" sz="1100" dirty="0">
                <a:latin typeface="Comic Sans MS" panose="030F0702030302020204" pitchFamily="66" charset="0"/>
              </a:rPr>
              <a:t>Your child will have lots of opportunities to practise their speech and language skills at every point of the Nursery day.</a:t>
            </a:r>
          </a:p>
          <a:p>
            <a:pPr marL="171450" indent="-171450">
              <a:buFontTx/>
              <a:buChar char="-"/>
            </a:pPr>
            <a:r>
              <a:rPr lang="en-GB" sz="1100" dirty="0">
                <a:latin typeface="Comic Sans MS" panose="030F0702030302020204" pitchFamily="66" charset="0"/>
              </a:rPr>
              <a:t>We will be encouraging the children to listen to others, one to one or in small groups, and to listen to stories with increasing attention.</a:t>
            </a:r>
          </a:p>
          <a:p>
            <a:r>
              <a:rPr lang="en-GB" sz="1100" dirty="0">
                <a:latin typeface="Comic Sans MS" panose="030F0702030302020204" pitchFamily="66" charset="0"/>
              </a:rPr>
              <a:t>- Through our shared reading work we will be sharing key texts each week to extend your child’s vocabulary.</a:t>
            </a:r>
          </a:p>
          <a:p>
            <a:endParaRPr lang="en-GB" sz="1100" u="sng" dirty="0">
              <a:latin typeface="Comic Sans MS" panose="030F0702030302020204" pitchFamily="66" charset="0"/>
            </a:endParaRPr>
          </a:p>
          <a:p>
            <a:r>
              <a:rPr lang="en-GB" sz="1100" u="sng" dirty="0">
                <a:latin typeface="Comic Sans MS" panose="030F0702030302020204" pitchFamily="66" charset="0"/>
              </a:rPr>
              <a:t>Physical Development</a:t>
            </a:r>
            <a:endParaRPr lang="en-GB" sz="1100" dirty="0">
              <a:latin typeface="Comic Sans MS" panose="030F0702030302020204" pitchFamily="66" charset="0"/>
            </a:endParaRPr>
          </a:p>
          <a:p>
            <a:pPr marL="171450" indent="-171450">
              <a:buFontTx/>
              <a:buChar char="-"/>
            </a:pPr>
            <a:r>
              <a:rPr lang="en-GB" sz="1100" dirty="0">
                <a:latin typeface="Comic Sans MS" panose="030F0702030302020204" pitchFamily="66" charset="0"/>
              </a:rPr>
              <a:t>Your child will have daily access to our outdoor area. This half term we will be teaching the children how to use the resources to develop their gross motor skills.</a:t>
            </a:r>
          </a:p>
          <a:p>
            <a:pPr marL="171450" indent="-171450">
              <a:buFontTx/>
              <a:buChar char="-"/>
            </a:pPr>
            <a:r>
              <a:rPr lang="en-GB" sz="1100" dirty="0">
                <a:latin typeface="Comic Sans MS" panose="030F0702030302020204" pitchFamily="66" charset="0"/>
              </a:rPr>
              <a:t>Fine motor skills will be developed through play in activities such as construction, play dough, mark making and creative jobs.</a:t>
            </a:r>
          </a:p>
          <a:p>
            <a:pPr marL="171450" indent="-171450">
              <a:buFontTx/>
              <a:buChar char="-"/>
            </a:pPr>
            <a:r>
              <a:rPr lang="en-GB" sz="1100" dirty="0">
                <a:latin typeface="Comic Sans MS" panose="030F0702030302020204" pitchFamily="66" charset="0"/>
              </a:rPr>
              <a:t>All staff will be supporting children in their toileting needs, encouraging independence, but always on hand when needed.</a:t>
            </a:r>
            <a:endParaRPr lang="en-GB" sz="1100" dirty="0">
              <a:latin typeface="Twinkl Cursive Unlooped" panose="02000000000000000000" pitchFamily="2" charset="0"/>
            </a:endParaRPr>
          </a:p>
          <a:p>
            <a:pPr marL="171450" indent="-171450">
              <a:buFontTx/>
              <a:buChar char="-"/>
            </a:pPr>
            <a:endParaRPr lang="en-GB" sz="1200" dirty="0">
              <a:latin typeface="Twinkl Cursive Unlooped" panose="02000000000000000000" pitchFamily="2" charset="0"/>
            </a:endParaRPr>
          </a:p>
        </p:txBody>
      </p:sp>
      <p:sp>
        <p:nvSpPr>
          <p:cNvPr id="3" name="Rectangle 2"/>
          <p:cNvSpPr/>
          <p:nvPr/>
        </p:nvSpPr>
        <p:spPr>
          <a:xfrm>
            <a:off x="4928874" y="827567"/>
            <a:ext cx="4354111" cy="5170646"/>
          </a:xfrm>
          <a:prstGeom prst="rect">
            <a:avLst/>
          </a:prstGeom>
        </p:spPr>
        <p:txBody>
          <a:bodyPr wrap="square">
            <a:spAutoFit/>
          </a:bodyPr>
          <a:lstStyle/>
          <a:p>
            <a:r>
              <a:rPr lang="en-GB" sz="1100" u="sng" dirty="0">
                <a:latin typeface="Comic Sans MS" panose="030F0702030302020204" pitchFamily="66" charset="0"/>
              </a:rPr>
              <a:t>Literacy</a:t>
            </a:r>
            <a:endParaRPr lang="en-GB" sz="1100" dirty="0">
              <a:latin typeface="Comic Sans MS" panose="030F0702030302020204" pitchFamily="66" charset="0"/>
            </a:endParaRPr>
          </a:p>
          <a:p>
            <a:r>
              <a:rPr lang="en-GB" sz="1100" dirty="0">
                <a:latin typeface="Comic Sans MS" panose="030F0702030302020204" pitchFamily="66" charset="0"/>
              </a:rPr>
              <a:t>-Your child will be sharing lots of songs and stories as a whole class and in small groups.</a:t>
            </a:r>
          </a:p>
          <a:p>
            <a:r>
              <a:rPr lang="en-GB" sz="1100" dirty="0">
                <a:latin typeface="Comic Sans MS" panose="030F0702030302020204" pitchFamily="66" charset="0"/>
              </a:rPr>
              <a:t> - Through our whole school “Talk for writing” project the Nursery children will be focussing on the story “We’re going on a bear hunt.”</a:t>
            </a:r>
          </a:p>
          <a:p>
            <a:r>
              <a:rPr lang="en-GB" sz="1100" dirty="0">
                <a:latin typeface="Comic Sans MS" panose="030F0702030302020204" pitchFamily="66" charset="0"/>
              </a:rPr>
              <a:t>- Your child will have lots of opportunities to practise their mark making skills both inside and outside.</a:t>
            </a:r>
          </a:p>
          <a:p>
            <a:endParaRPr lang="en-GB" sz="1100" dirty="0">
              <a:latin typeface="Comic Sans MS" panose="030F0702030302020204" pitchFamily="66" charset="0"/>
            </a:endParaRPr>
          </a:p>
          <a:p>
            <a:r>
              <a:rPr lang="en-GB" sz="1100" u="sng" dirty="0">
                <a:latin typeface="Comic Sans MS" panose="030F0702030302020204" pitchFamily="66" charset="0"/>
              </a:rPr>
              <a:t>Mathematics</a:t>
            </a:r>
            <a:endParaRPr lang="en-GB" sz="1100" dirty="0">
              <a:latin typeface="Comic Sans MS" panose="030F0702030302020204" pitchFamily="66" charset="0"/>
            </a:endParaRPr>
          </a:p>
          <a:p>
            <a:pPr marL="171450" indent="-171450">
              <a:buFontTx/>
              <a:buChar char="-"/>
            </a:pPr>
            <a:r>
              <a:rPr lang="en-GB" sz="1100" dirty="0">
                <a:latin typeface="Comic Sans MS" panose="030F0702030302020204" pitchFamily="66" charset="0"/>
              </a:rPr>
              <a:t>Your child will be learning lots of counting rhymes.</a:t>
            </a:r>
          </a:p>
          <a:p>
            <a:pPr marL="285750" indent="-285750">
              <a:buFontTx/>
              <a:buChar char="-"/>
            </a:pPr>
            <a:r>
              <a:rPr lang="en-GB" sz="1100" dirty="0">
                <a:latin typeface="Comic Sans MS" panose="030F0702030302020204" pitchFamily="66" charset="0"/>
              </a:rPr>
              <a:t>They will be learning about colours, sorting and basic counting skills.</a:t>
            </a:r>
          </a:p>
          <a:p>
            <a:r>
              <a:rPr lang="en-GB" sz="1100" dirty="0">
                <a:latin typeface="Comic Sans MS" panose="030F0702030302020204" pitchFamily="66" charset="0"/>
              </a:rPr>
              <a:t>  </a:t>
            </a:r>
          </a:p>
          <a:p>
            <a:r>
              <a:rPr lang="en-GB" sz="1100" u="sng" dirty="0">
                <a:latin typeface="Comic Sans MS" panose="030F0702030302020204" pitchFamily="66" charset="0"/>
              </a:rPr>
              <a:t>Understanding the World</a:t>
            </a:r>
          </a:p>
          <a:p>
            <a:pPr marL="171450" indent="-171450">
              <a:buFontTx/>
              <a:buChar char="-"/>
            </a:pPr>
            <a:r>
              <a:rPr lang="en-GB" sz="1100" dirty="0">
                <a:latin typeface="Comic Sans MS" panose="030F0702030302020204" pitchFamily="66" charset="0"/>
              </a:rPr>
              <a:t>Your child will be exploring their new outdoor area, looking at the plants and bugs they can find.</a:t>
            </a:r>
          </a:p>
          <a:p>
            <a:pPr marL="171450" indent="-171450">
              <a:buFontTx/>
              <a:buChar char="-"/>
            </a:pPr>
            <a:r>
              <a:rPr lang="en-GB" sz="1100" dirty="0">
                <a:latin typeface="Comic Sans MS" panose="030F0702030302020204" pitchFamily="66" charset="0"/>
              </a:rPr>
              <a:t>Through our work on “Marvellous me” the children will be talking about themselves and their families so we can all get to know each other better. We will also be looking at healthy living.</a:t>
            </a:r>
          </a:p>
          <a:p>
            <a:endParaRPr lang="en-GB" sz="1100" dirty="0">
              <a:latin typeface="Comic Sans MS" panose="030F0702030302020204" pitchFamily="66" charset="0"/>
            </a:endParaRPr>
          </a:p>
          <a:p>
            <a:r>
              <a:rPr lang="en-GB" sz="1100" u="sng" dirty="0">
                <a:latin typeface="Comic Sans MS" panose="030F0702030302020204" pitchFamily="66" charset="0"/>
              </a:rPr>
              <a:t>Expressive Arts &amp; Design</a:t>
            </a:r>
            <a:endParaRPr lang="en-GB" sz="1100" dirty="0">
              <a:latin typeface="Comic Sans MS" panose="030F0702030302020204" pitchFamily="66" charset="0"/>
            </a:endParaRPr>
          </a:p>
          <a:p>
            <a:pPr marL="171450" indent="-171450">
              <a:buFontTx/>
              <a:buChar char="-"/>
            </a:pPr>
            <a:r>
              <a:rPr lang="en-GB" sz="1100" dirty="0">
                <a:latin typeface="Comic Sans MS" panose="030F0702030302020204" pitchFamily="66" charset="0"/>
              </a:rPr>
              <a:t>In Nursery the children are always doing lots of singing and dancing.</a:t>
            </a:r>
          </a:p>
          <a:p>
            <a:pPr marL="171450" indent="-171450">
              <a:buFontTx/>
              <a:buChar char="-"/>
            </a:pPr>
            <a:r>
              <a:rPr lang="en-GB" sz="1100" dirty="0">
                <a:latin typeface="Comic Sans MS" panose="030F0702030302020204" pitchFamily="66" charset="0"/>
              </a:rPr>
              <a:t>Your child will have daily access to our creative area where they can cut, stick, paint, draw, create models and collages.</a:t>
            </a:r>
          </a:p>
          <a:p>
            <a:pPr marL="171450" indent="-171450">
              <a:buFontTx/>
              <a:buChar char="-"/>
            </a:pPr>
            <a:r>
              <a:rPr lang="en-GB" sz="1100" dirty="0">
                <a:latin typeface="Comic Sans MS" panose="030F0702030302020204" pitchFamily="66" charset="0"/>
              </a:rPr>
              <a:t> Our role play area allows our children to engage in imaginative role-play which we change regularly based on the children’s interests.</a:t>
            </a:r>
            <a:endParaRPr lang="en-GB" sz="1100" dirty="0">
              <a:latin typeface="Twinkl Cursive Unlooped" panose="02000000000000000000" pitchFamily="2" charset="0"/>
            </a:endParaRPr>
          </a:p>
        </p:txBody>
      </p:sp>
      <p:pic>
        <p:nvPicPr>
          <p:cNvPr id="1029" name="Picture 5" descr="C:\Program Files\Microsoft Office\MEDIA\CAGCAT10\j0305493.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350" y="5959972"/>
            <a:ext cx="858449" cy="70453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5" descr="C:\Program Files\Microsoft Office\MEDIA\CAGCAT10\j0305493.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44255" y="109979"/>
            <a:ext cx="858449" cy="70453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C:\Program Files\Microsoft Office\MEDIA\CAGCAT10\j0298897.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73367" y="5929683"/>
            <a:ext cx="1029337" cy="89910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C:\Program Files\Microsoft Office\MEDIA\CAGCAT10\j0298897.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4169" y="5929684"/>
            <a:ext cx="1029337" cy="899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15004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2479</TotalTime>
  <Words>750</Words>
  <Application>Microsoft Office PowerPoint</Application>
  <PresentationFormat>A4 Paper (210x297 mm)</PresentationFormat>
  <Paragraphs>54</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Comic Sans MS</vt:lpstr>
      <vt:lpstr>Kristen ITC</vt:lpstr>
      <vt:lpstr>SassoonCRInfant</vt:lpstr>
      <vt:lpstr>Twinkl Cursive Unlooped</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Metcalf</dc:creator>
  <cp:lastModifiedBy>Reilly, Rachel</cp:lastModifiedBy>
  <cp:revision>99</cp:revision>
  <cp:lastPrinted>2015-04-20T12:02:57Z</cp:lastPrinted>
  <dcterms:created xsi:type="dcterms:W3CDTF">2014-09-02T20:17:57Z</dcterms:created>
  <dcterms:modified xsi:type="dcterms:W3CDTF">2026-08-27T08:13:20Z</dcterms:modified>
</cp:coreProperties>
</file>